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8" r:id="rId9"/>
    <p:sldId id="262" r:id="rId10"/>
    <p:sldId id="265" r:id="rId11"/>
    <p:sldId id="263" r:id="rId12"/>
    <p:sldId id="264"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603C0-7238-42A5-AEA1-83D57D2481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58A80A-77C9-4DCB-860B-7DA4787C5A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A605FD-EC0E-4F0A-835F-418133A7DFB7}"/>
              </a:ext>
            </a:extLst>
          </p:cNvPr>
          <p:cNvSpPr>
            <a:spLocks noGrp="1"/>
          </p:cNvSpPr>
          <p:nvPr>
            <p:ph type="dt" sz="half" idx="10"/>
          </p:nvPr>
        </p:nvSpPr>
        <p:spPr/>
        <p:txBody>
          <a:bodyPr/>
          <a:lstStyle/>
          <a:p>
            <a:fld id="{5FE4D184-D5D0-48E0-8110-0E63CDE520BD}" type="datetimeFigureOut">
              <a:rPr lang="en-GB" smtClean="0"/>
              <a:t>12/11/2019</a:t>
            </a:fld>
            <a:endParaRPr lang="en-GB"/>
          </a:p>
        </p:txBody>
      </p:sp>
      <p:sp>
        <p:nvSpPr>
          <p:cNvPr id="5" name="Footer Placeholder 4">
            <a:extLst>
              <a:ext uri="{FF2B5EF4-FFF2-40B4-BE49-F238E27FC236}">
                <a16:creationId xmlns:a16="http://schemas.microsoft.com/office/drawing/2014/main" id="{036B4668-D27C-41E2-AC9E-0F36245A17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EB8286-7EB9-4F17-A66F-63B3A3C3AD66}"/>
              </a:ext>
            </a:extLst>
          </p:cNvPr>
          <p:cNvSpPr>
            <a:spLocks noGrp="1"/>
          </p:cNvSpPr>
          <p:nvPr>
            <p:ph type="sldNum" sz="quarter" idx="12"/>
          </p:nvPr>
        </p:nvSpPr>
        <p:spPr/>
        <p:txBody>
          <a:bodyPr/>
          <a:lstStyle/>
          <a:p>
            <a:fld id="{CD19F989-5A2A-4BF5-B125-2A84FB254F9C}" type="slidenum">
              <a:rPr lang="en-GB" smtClean="0"/>
              <a:t>‹#›</a:t>
            </a:fld>
            <a:endParaRPr lang="en-GB"/>
          </a:p>
        </p:txBody>
      </p:sp>
    </p:spTree>
    <p:extLst>
      <p:ext uri="{BB962C8B-B14F-4D97-AF65-F5344CB8AC3E}">
        <p14:creationId xmlns:p14="http://schemas.microsoft.com/office/powerpoint/2010/main" val="395110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E4AA0-A931-442D-BD38-317BFE80D36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AD0DB9-9F6D-4DEC-85A1-3E9796C8124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7C8D85-CCB2-48D0-8509-14B89556859C}"/>
              </a:ext>
            </a:extLst>
          </p:cNvPr>
          <p:cNvSpPr>
            <a:spLocks noGrp="1"/>
          </p:cNvSpPr>
          <p:nvPr>
            <p:ph type="dt" sz="half" idx="10"/>
          </p:nvPr>
        </p:nvSpPr>
        <p:spPr/>
        <p:txBody>
          <a:bodyPr/>
          <a:lstStyle/>
          <a:p>
            <a:fld id="{5FE4D184-D5D0-48E0-8110-0E63CDE520BD}" type="datetimeFigureOut">
              <a:rPr lang="en-GB" smtClean="0"/>
              <a:t>12/11/2019</a:t>
            </a:fld>
            <a:endParaRPr lang="en-GB"/>
          </a:p>
        </p:txBody>
      </p:sp>
      <p:sp>
        <p:nvSpPr>
          <p:cNvPr id="5" name="Footer Placeholder 4">
            <a:extLst>
              <a:ext uri="{FF2B5EF4-FFF2-40B4-BE49-F238E27FC236}">
                <a16:creationId xmlns:a16="http://schemas.microsoft.com/office/drawing/2014/main" id="{80269B42-1DFA-4231-922A-C0C2E83B4C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4B6763-0FAC-4039-BD8B-5D23B2D639F0}"/>
              </a:ext>
            </a:extLst>
          </p:cNvPr>
          <p:cNvSpPr>
            <a:spLocks noGrp="1"/>
          </p:cNvSpPr>
          <p:nvPr>
            <p:ph type="sldNum" sz="quarter" idx="12"/>
          </p:nvPr>
        </p:nvSpPr>
        <p:spPr/>
        <p:txBody>
          <a:bodyPr/>
          <a:lstStyle/>
          <a:p>
            <a:fld id="{CD19F989-5A2A-4BF5-B125-2A84FB254F9C}" type="slidenum">
              <a:rPr lang="en-GB" smtClean="0"/>
              <a:t>‹#›</a:t>
            </a:fld>
            <a:endParaRPr lang="en-GB"/>
          </a:p>
        </p:txBody>
      </p:sp>
    </p:spTree>
    <p:extLst>
      <p:ext uri="{BB962C8B-B14F-4D97-AF65-F5344CB8AC3E}">
        <p14:creationId xmlns:p14="http://schemas.microsoft.com/office/powerpoint/2010/main" val="40959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11D307-0719-4D3B-9950-2E50FFA6DA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874837-8654-4672-8959-C608F7C269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27C522-C356-4D77-A574-D151264A31CC}"/>
              </a:ext>
            </a:extLst>
          </p:cNvPr>
          <p:cNvSpPr>
            <a:spLocks noGrp="1"/>
          </p:cNvSpPr>
          <p:nvPr>
            <p:ph type="dt" sz="half" idx="10"/>
          </p:nvPr>
        </p:nvSpPr>
        <p:spPr/>
        <p:txBody>
          <a:bodyPr/>
          <a:lstStyle/>
          <a:p>
            <a:fld id="{5FE4D184-D5D0-48E0-8110-0E63CDE520BD}" type="datetimeFigureOut">
              <a:rPr lang="en-GB" smtClean="0"/>
              <a:t>12/11/2019</a:t>
            </a:fld>
            <a:endParaRPr lang="en-GB"/>
          </a:p>
        </p:txBody>
      </p:sp>
      <p:sp>
        <p:nvSpPr>
          <p:cNvPr id="5" name="Footer Placeholder 4">
            <a:extLst>
              <a:ext uri="{FF2B5EF4-FFF2-40B4-BE49-F238E27FC236}">
                <a16:creationId xmlns:a16="http://schemas.microsoft.com/office/drawing/2014/main" id="{98FFEFA5-FEEF-4D62-87B5-282E401C35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5CF0B3-CF46-44DB-B77E-4F34BE5BCBD4}"/>
              </a:ext>
            </a:extLst>
          </p:cNvPr>
          <p:cNvSpPr>
            <a:spLocks noGrp="1"/>
          </p:cNvSpPr>
          <p:nvPr>
            <p:ph type="sldNum" sz="quarter" idx="12"/>
          </p:nvPr>
        </p:nvSpPr>
        <p:spPr/>
        <p:txBody>
          <a:bodyPr/>
          <a:lstStyle/>
          <a:p>
            <a:fld id="{CD19F989-5A2A-4BF5-B125-2A84FB254F9C}" type="slidenum">
              <a:rPr lang="en-GB" smtClean="0"/>
              <a:t>‹#›</a:t>
            </a:fld>
            <a:endParaRPr lang="en-GB"/>
          </a:p>
        </p:txBody>
      </p:sp>
    </p:spTree>
    <p:extLst>
      <p:ext uri="{BB962C8B-B14F-4D97-AF65-F5344CB8AC3E}">
        <p14:creationId xmlns:p14="http://schemas.microsoft.com/office/powerpoint/2010/main" val="27690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B185-4522-4AC3-8D6D-0F96DB6991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0D34C-195D-47BA-B2BD-118E13B2F35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AE8161-4A0E-432D-B3BE-CDF9629436D1}"/>
              </a:ext>
            </a:extLst>
          </p:cNvPr>
          <p:cNvSpPr>
            <a:spLocks noGrp="1"/>
          </p:cNvSpPr>
          <p:nvPr>
            <p:ph type="dt" sz="half" idx="10"/>
          </p:nvPr>
        </p:nvSpPr>
        <p:spPr/>
        <p:txBody>
          <a:bodyPr/>
          <a:lstStyle/>
          <a:p>
            <a:fld id="{5FE4D184-D5D0-48E0-8110-0E63CDE520BD}" type="datetimeFigureOut">
              <a:rPr lang="en-GB" smtClean="0"/>
              <a:t>12/11/2019</a:t>
            </a:fld>
            <a:endParaRPr lang="en-GB"/>
          </a:p>
        </p:txBody>
      </p:sp>
      <p:sp>
        <p:nvSpPr>
          <p:cNvPr id="5" name="Footer Placeholder 4">
            <a:extLst>
              <a:ext uri="{FF2B5EF4-FFF2-40B4-BE49-F238E27FC236}">
                <a16:creationId xmlns:a16="http://schemas.microsoft.com/office/drawing/2014/main" id="{1F951C86-7DA3-460A-A96B-0BAF6C8F1C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B382A3-0F4C-425E-8E63-6FEEF370C4D0}"/>
              </a:ext>
            </a:extLst>
          </p:cNvPr>
          <p:cNvSpPr>
            <a:spLocks noGrp="1"/>
          </p:cNvSpPr>
          <p:nvPr>
            <p:ph type="sldNum" sz="quarter" idx="12"/>
          </p:nvPr>
        </p:nvSpPr>
        <p:spPr/>
        <p:txBody>
          <a:bodyPr/>
          <a:lstStyle/>
          <a:p>
            <a:fld id="{CD19F989-5A2A-4BF5-B125-2A84FB254F9C}" type="slidenum">
              <a:rPr lang="en-GB" smtClean="0"/>
              <a:t>‹#›</a:t>
            </a:fld>
            <a:endParaRPr lang="en-GB"/>
          </a:p>
        </p:txBody>
      </p:sp>
    </p:spTree>
    <p:extLst>
      <p:ext uri="{BB962C8B-B14F-4D97-AF65-F5344CB8AC3E}">
        <p14:creationId xmlns:p14="http://schemas.microsoft.com/office/powerpoint/2010/main" val="59324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083CE-189A-403D-8353-FEFE62B6C0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D91DA9-3301-4A98-BFC6-D5C7C75EA8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A18D9BC-6C67-424E-BA62-671F9C2A08F7}"/>
              </a:ext>
            </a:extLst>
          </p:cNvPr>
          <p:cNvSpPr>
            <a:spLocks noGrp="1"/>
          </p:cNvSpPr>
          <p:nvPr>
            <p:ph type="dt" sz="half" idx="10"/>
          </p:nvPr>
        </p:nvSpPr>
        <p:spPr/>
        <p:txBody>
          <a:bodyPr/>
          <a:lstStyle/>
          <a:p>
            <a:fld id="{5FE4D184-D5D0-48E0-8110-0E63CDE520BD}" type="datetimeFigureOut">
              <a:rPr lang="en-GB" smtClean="0"/>
              <a:t>12/11/2019</a:t>
            </a:fld>
            <a:endParaRPr lang="en-GB"/>
          </a:p>
        </p:txBody>
      </p:sp>
      <p:sp>
        <p:nvSpPr>
          <p:cNvPr id="5" name="Footer Placeholder 4">
            <a:extLst>
              <a:ext uri="{FF2B5EF4-FFF2-40B4-BE49-F238E27FC236}">
                <a16:creationId xmlns:a16="http://schemas.microsoft.com/office/drawing/2014/main" id="{68916050-ACD8-4C44-83FE-6C53587745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036F36-D39A-432F-BCCF-1E4830F6C663}"/>
              </a:ext>
            </a:extLst>
          </p:cNvPr>
          <p:cNvSpPr>
            <a:spLocks noGrp="1"/>
          </p:cNvSpPr>
          <p:nvPr>
            <p:ph type="sldNum" sz="quarter" idx="12"/>
          </p:nvPr>
        </p:nvSpPr>
        <p:spPr/>
        <p:txBody>
          <a:bodyPr/>
          <a:lstStyle/>
          <a:p>
            <a:fld id="{CD19F989-5A2A-4BF5-B125-2A84FB254F9C}" type="slidenum">
              <a:rPr lang="en-GB" smtClean="0"/>
              <a:t>‹#›</a:t>
            </a:fld>
            <a:endParaRPr lang="en-GB"/>
          </a:p>
        </p:txBody>
      </p:sp>
    </p:spTree>
    <p:extLst>
      <p:ext uri="{BB962C8B-B14F-4D97-AF65-F5344CB8AC3E}">
        <p14:creationId xmlns:p14="http://schemas.microsoft.com/office/powerpoint/2010/main" val="315690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A35E5-1B8E-442E-A530-34EB2615BA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8AF908-427A-4A2D-898D-1814E04A753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4742EB-3B3D-4993-9F75-4063910A18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92CB77A-2F05-472F-B118-D60D092A0286}"/>
              </a:ext>
            </a:extLst>
          </p:cNvPr>
          <p:cNvSpPr>
            <a:spLocks noGrp="1"/>
          </p:cNvSpPr>
          <p:nvPr>
            <p:ph type="dt" sz="half" idx="10"/>
          </p:nvPr>
        </p:nvSpPr>
        <p:spPr/>
        <p:txBody>
          <a:bodyPr/>
          <a:lstStyle/>
          <a:p>
            <a:fld id="{5FE4D184-D5D0-48E0-8110-0E63CDE520BD}" type="datetimeFigureOut">
              <a:rPr lang="en-GB" smtClean="0"/>
              <a:t>12/11/2019</a:t>
            </a:fld>
            <a:endParaRPr lang="en-GB"/>
          </a:p>
        </p:txBody>
      </p:sp>
      <p:sp>
        <p:nvSpPr>
          <p:cNvPr id="6" name="Footer Placeholder 5">
            <a:extLst>
              <a:ext uri="{FF2B5EF4-FFF2-40B4-BE49-F238E27FC236}">
                <a16:creationId xmlns:a16="http://schemas.microsoft.com/office/drawing/2014/main" id="{DEC27659-92D8-42C2-965A-93AB9B6DB8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B65FE9-3DED-4BAA-953B-03979579A0A5}"/>
              </a:ext>
            </a:extLst>
          </p:cNvPr>
          <p:cNvSpPr>
            <a:spLocks noGrp="1"/>
          </p:cNvSpPr>
          <p:nvPr>
            <p:ph type="sldNum" sz="quarter" idx="12"/>
          </p:nvPr>
        </p:nvSpPr>
        <p:spPr/>
        <p:txBody>
          <a:bodyPr/>
          <a:lstStyle/>
          <a:p>
            <a:fld id="{CD19F989-5A2A-4BF5-B125-2A84FB254F9C}" type="slidenum">
              <a:rPr lang="en-GB" smtClean="0"/>
              <a:t>‹#›</a:t>
            </a:fld>
            <a:endParaRPr lang="en-GB"/>
          </a:p>
        </p:txBody>
      </p:sp>
    </p:spTree>
    <p:extLst>
      <p:ext uri="{BB962C8B-B14F-4D97-AF65-F5344CB8AC3E}">
        <p14:creationId xmlns:p14="http://schemas.microsoft.com/office/powerpoint/2010/main" val="2385515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735AD-818D-4D97-82A6-8A934CCEEA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93F2B5-6274-4770-A64E-04CC480333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5A302C-7D41-4ACE-8E18-667A0483C0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E6DAD6A-CC9E-4D71-BF5F-426CFA4BDC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DD6E4A-2408-4948-AE39-08C7977B03A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1F1CED1-DA11-4E63-B44A-5843ADC3994E}"/>
              </a:ext>
            </a:extLst>
          </p:cNvPr>
          <p:cNvSpPr>
            <a:spLocks noGrp="1"/>
          </p:cNvSpPr>
          <p:nvPr>
            <p:ph type="dt" sz="half" idx="10"/>
          </p:nvPr>
        </p:nvSpPr>
        <p:spPr/>
        <p:txBody>
          <a:bodyPr/>
          <a:lstStyle/>
          <a:p>
            <a:fld id="{5FE4D184-D5D0-48E0-8110-0E63CDE520BD}" type="datetimeFigureOut">
              <a:rPr lang="en-GB" smtClean="0"/>
              <a:t>12/11/2019</a:t>
            </a:fld>
            <a:endParaRPr lang="en-GB"/>
          </a:p>
        </p:txBody>
      </p:sp>
      <p:sp>
        <p:nvSpPr>
          <p:cNvPr id="8" name="Footer Placeholder 7">
            <a:extLst>
              <a:ext uri="{FF2B5EF4-FFF2-40B4-BE49-F238E27FC236}">
                <a16:creationId xmlns:a16="http://schemas.microsoft.com/office/drawing/2014/main" id="{1FAE1852-1564-4E98-BCD3-0860F5AE1D4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AAE55E-ACC0-4A7E-9182-AE2FD56949F1}"/>
              </a:ext>
            </a:extLst>
          </p:cNvPr>
          <p:cNvSpPr>
            <a:spLocks noGrp="1"/>
          </p:cNvSpPr>
          <p:nvPr>
            <p:ph type="sldNum" sz="quarter" idx="12"/>
          </p:nvPr>
        </p:nvSpPr>
        <p:spPr/>
        <p:txBody>
          <a:bodyPr/>
          <a:lstStyle/>
          <a:p>
            <a:fld id="{CD19F989-5A2A-4BF5-B125-2A84FB254F9C}" type="slidenum">
              <a:rPr lang="en-GB" smtClean="0"/>
              <a:t>‹#›</a:t>
            </a:fld>
            <a:endParaRPr lang="en-GB"/>
          </a:p>
        </p:txBody>
      </p:sp>
    </p:spTree>
    <p:extLst>
      <p:ext uri="{BB962C8B-B14F-4D97-AF65-F5344CB8AC3E}">
        <p14:creationId xmlns:p14="http://schemas.microsoft.com/office/powerpoint/2010/main" val="3477800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0076-2E6B-4421-81DA-5F1E90FF46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4FCB63-C45D-4C21-9C1A-DB4CAC7FD78A}"/>
              </a:ext>
            </a:extLst>
          </p:cNvPr>
          <p:cNvSpPr>
            <a:spLocks noGrp="1"/>
          </p:cNvSpPr>
          <p:nvPr>
            <p:ph type="dt" sz="half" idx="10"/>
          </p:nvPr>
        </p:nvSpPr>
        <p:spPr/>
        <p:txBody>
          <a:bodyPr/>
          <a:lstStyle/>
          <a:p>
            <a:fld id="{5FE4D184-D5D0-48E0-8110-0E63CDE520BD}" type="datetimeFigureOut">
              <a:rPr lang="en-GB" smtClean="0"/>
              <a:t>12/11/2019</a:t>
            </a:fld>
            <a:endParaRPr lang="en-GB"/>
          </a:p>
        </p:txBody>
      </p:sp>
      <p:sp>
        <p:nvSpPr>
          <p:cNvPr id="4" name="Footer Placeholder 3">
            <a:extLst>
              <a:ext uri="{FF2B5EF4-FFF2-40B4-BE49-F238E27FC236}">
                <a16:creationId xmlns:a16="http://schemas.microsoft.com/office/drawing/2014/main" id="{EFC4437D-F757-44AC-9BF6-E558595770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267BEF-9494-4A81-8738-0CFF7614CC11}"/>
              </a:ext>
            </a:extLst>
          </p:cNvPr>
          <p:cNvSpPr>
            <a:spLocks noGrp="1"/>
          </p:cNvSpPr>
          <p:nvPr>
            <p:ph type="sldNum" sz="quarter" idx="12"/>
          </p:nvPr>
        </p:nvSpPr>
        <p:spPr/>
        <p:txBody>
          <a:bodyPr/>
          <a:lstStyle/>
          <a:p>
            <a:fld id="{CD19F989-5A2A-4BF5-B125-2A84FB254F9C}" type="slidenum">
              <a:rPr lang="en-GB" smtClean="0"/>
              <a:t>‹#›</a:t>
            </a:fld>
            <a:endParaRPr lang="en-GB"/>
          </a:p>
        </p:txBody>
      </p:sp>
    </p:spTree>
    <p:extLst>
      <p:ext uri="{BB962C8B-B14F-4D97-AF65-F5344CB8AC3E}">
        <p14:creationId xmlns:p14="http://schemas.microsoft.com/office/powerpoint/2010/main" val="532683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29397C-89C7-448E-B3F1-C303B734024E}"/>
              </a:ext>
            </a:extLst>
          </p:cNvPr>
          <p:cNvSpPr>
            <a:spLocks noGrp="1"/>
          </p:cNvSpPr>
          <p:nvPr>
            <p:ph type="dt" sz="half" idx="10"/>
          </p:nvPr>
        </p:nvSpPr>
        <p:spPr/>
        <p:txBody>
          <a:bodyPr/>
          <a:lstStyle/>
          <a:p>
            <a:fld id="{5FE4D184-D5D0-48E0-8110-0E63CDE520BD}" type="datetimeFigureOut">
              <a:rPr lang="en-GB" smtClean="0"/>
              <a:t>12/11/2019</a:t>
            </a:fld>
            <a:endParaRPr lang="en-GB"/>
          </a:p>
        </p:txBody>
      </p:sp>
      <p:sp>
        <p:nvSpPr>
          <p:cNvPr id="3" name="Footer Placeholder 2">
            <a:extLst>
              <a:ext uri="{FF2B5EF4-FFF2-40B4-BE49-F238E27FC236}">
                <a16:creationId xmlns:a16="http://schemas.microsoft.com/office/drawing/2014/main" id="{B3EF61EC-4AAF-4B09-AA6D-AB7B6F5261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EA5DFC-755F-4B13-B231-7A94F257089F}"/>
              </a:ext>
            </a:extLst>
          </p:cNvPr>
          <p:cNvSpPr>
            <a:spLocks noGrp="1"/>
          </p:cNvSpPr>
          <p:nvPr>
            <p:ph type="sldNum" sz="quarter" idx="12"/>
          </p:nvPr>
        </p:nvSpPr>
        <p:spPr/>
        <p:txBody>
          <a:bodyPr/>
          <a:lstStyle/>
          <a:p>
            <a:fld id="{CD19F989-5A2A-4BF5-B125-2A84FB254F9C}" type="slidenum">
              <a:rPr lang="en-GB" smtClean="0"/>
              <a:t>‹#›</a:t>
            </a:fld>
            <a:endParaRPr lang="en-GB"/>
          </a:p>
        </p:txBody>
      </p:sp>
    </p:spTree>
    <p:extLst>
      <p:ext uri="{BB962C8B-B14F-4D97-AF65-F5344CB8AC3E}">
        <p14:creationId xmlns:p14="http://schemas.microsoft.com/office/powerpoint/2010/main" val="4277226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47D18-3835-48A1-9353-128C787E5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30688FD-65CD-4581-B4EE-6301F83A14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DC2BAF-A54D-4CB6-A867-90483C0D93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6815CF7-A728-4A95-994B-CBDAEA26E42C}"/>
              </a:ext>
            </a:extLst>
          </p:cNvPr>
          <p:cNvSpPr>
            <a:spLocks noGrp="1"/>
          </p:cNvSpPr>
          <p:nvPr>
            <p:ph type="dt" sz="half" idx="10"/>
          </p:nvPr>
        </p:nvSpPr>
        <p:spPr/>
        <p:txBody>
          <a:bodyPr/>
          <a:lstStyle/>
          <a:p>
            <a:fld id="{5FE4D184-D5D0-48E0-8110-0E63CDE520BD}" type="datetimeFigureOut">
              <a:rPr lang="en-GB" smtClean="0"/>
              <a:t>12/11/2019</a:t>
            </a:fld>
            <a:endParaRPr lang="en-GB"/>
          </a:p>
        </p:txBody>
      </p:sp>
      <p:sp>
        <p:nvSpPr>
          <p:cNvPr id="6" name="Footer Placeholder 5">
            <a:extLst>
              <a:ext uri="{FF2B5EF4-FFF2-40B4-BE49-F238E27FC236}">
                <a16:creationId xmlns:a16="http://schemas.microsoft.com/office/drawing/2014/main" id="{1517969F-2260-4C86-BE0D-D11FC34305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35265E-9C9F-46CC-A2AC-231FC3A85933}"/>
              </a:ext>
            </a:extLst>
          </p:cNvPr>
          <p:cNvSpPr>
            <a:spLocks noGrp="1"/>
          </p:cNvSpPr>
          <p:nvPr>
            <p:ph type="sldNum" sz="quarter" idx="12"/>
          </p:nvPr>
        </p:nvSpPr>
        <p:spPr/>
        <p:txBody>
          <a:bodyPr/>
          <a:lstStyle/>
          <a:p>
            <a:fld id="{CD19F989-5A2A-4BF5-B125-2A84FB254F9C}" type="slidenum">
              <a:rPr lang="en-GB" smtClean="0"/>
              <a:t>‹#›</a:t>
            </a:fld>
            <a:endParaRPr lang="en-GB"/>
          </a:p>
        </p:txBody>
      </p:sp>
    </p:spTree>
    <p:extLst>
      <p:ext uri="{BB962C8B-B14F-4D97-AF65-F5344CB8AC3E}">
        <p14:creationId xmlns:p14="http://schemas.microsoft.com/office/powerpoint/2010/main" val="34601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3953A-5DC2-42EF-80B8-5C28C92354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AA1F17-6545-484B-8C74-9148369294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BEB7FF-C36A-4F7D-86D1-2F6061A3FB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E3026E-6BE4-47AC-B90E-0B68BE23A6BB}"/>
              </a:ext>
            </a:extLst>
          </p:cNvPr>
          <p:cNvSpPr>
            <a:spLocks noGrp="1"/>
          </p:cNvSpPr>
          <p:nvPr>
            <p:ph type="dt" sz="half" idx="10"/>
          </p:nvPr>
        </p:nvSpPr>
        <p:spPr/>
        <p:txBody>
          <a:bodyPr/>
          <a:lstStyle/>
          <a:p>
            <a:fld id="{5FE4D184-D5D0-48E0-8110-0E63CDE520BD}" type="datetimeFigureOut">
              <a:rPr lang="en-GB" smtClean="0"/>
              <a:t>12/11/2019</a:t>
            </a:fld>
            <a:endParaRPr lang="en-GB"/>
          </a:p>
        </p:txBody>
      </p:sp>
      <p:sp>
        <p:nvSpPr>
          <p:cNvPr id="6" name="Footer Placeholder 5">
            <a:extLst>
              <a:ext uri="{FF2B5EF4-FFF2-40B4-BE49-F238E27FC236}">
                <a16:creationId xmlns:a16="http://schemas.microsoft.com/office/drawing/2014/main" id="{2937FEAB-D8A2-47B8-B2CD-01CFDA4431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E60E93-96D6-40F8-9AB9-BFB359902A49}"/>
              </a:ext>
            </a:extLst>
          </p:cNvPr>
          <p:cNvSpPr>
            <a:spLocks noGrp="1"/>
          </p:cNvSpPr>
          <p:nvPr>
            <p:ph type="sldNum" sz="quarter" idx="12"/>
          </p:nvPr>
        </p:nvSpPr>
        <p:spPr/>
        <p:txBody>
          <a:bodyPr/>
          <a:lstStyle/>
          <a:p>
            <a:fld id="{CD19F989-5A2A-4BF5-B125-2A84FB254F9C}" type="slidenum">
              <a:rPr lang="en-GB" smtClean="0"/>
              <a:t>‹#›</a:t>
            </a:fld>
            <a:endParaRPr lang="en-GB"/>
          </a:p>
        </p:txBody>
      </p:sp>
    </p:spTree>
    <p:extLst>
      <p:ext uri="{BB962C8B-B14F-4D97-AF65-F5344CB8AC3E}">
        <p14:creationId xmlns:p14="http://schemas.microsoft.com/office/powerpoint/2010/main" val="179188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73433-A4A7-4038-B036-461CF1FA64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522DF0-500F-46F6-9BBD-979FA9513F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389AC8-20C0-484A-B395-1DA748186C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4D184-D5D0-48E0-8110-0E63CDE520BD}" type="datetimeFigureOut">
              <a:rPr lang="en-GB" smtClean="0"/>
              <a:t>12/11/2019</a:t>
            </a:fld>
            <a:endParaRPr lang="en-GB"/>
          </a:p>
        </p:txBody>
      </p:sp>
      <p:sp>
        <p:nvSpPr>
          <p:cNvPr id="5" name="Footer Placeholder 4">
            <a:extLst>
              <a:ext uri="{FF2B5EF4-FFF2-40B4-BE49-F238E27FC236}">
                <a16:creationId xmlns:a16="http://schemas.microsoft.com/office/drawing/2014/main" id="{2B5D0872-BB9D-4490-AFFB-EE67A2F846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F38EE2-B954-47F3-9B57-EB7B9B3B33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9F989-5A2A-4BF5-B125-2A84FB254F9C}" type="slidenum">
              <a:rPr lang="en-GB" smtClean="0"/>
              <a:t>‹#›</a:t>
            </a:fld>
            <a:endParaRPr lang="en-GB"/>
          </a:p>
        </p:txBody>
      </p:sp>
    </p:spTree>
    <p:extLst>
      <p:ext uri="{BB962C8B-B14F-4D97-AF65-F5344CB8AC3E}">
        <p14:creationId xmlns:p14="http://schemas.microsoft.com/office/powerpoint/2010/main" val="2287687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3D3822-25B5-4629-8F77-9F12F56F567E}"/>
              </a:ext>
            </a:extLst>
          </p:cNvPr>
          <p:cNvSpPr>
            <a:spLocks noGrp="1"/>
          </p:cNvSpPr>
          <p:nvPr>
            <p:ph type="subTitle" idx="1"/>
          </p:nvPr>
        </p:nvSpPr>
        <p:spPr/>
        <p:txBody>
          <a:bodyPr>
            <a:normAutofit fontScale="85000" lnSpcReduction="20000"/>
          </a:bodyPr>
          <a:lstStyle/>
          <a:p>
            <a:r>
              <a:rPr lang="en-GB" sz="4400" dirty="0">
                <a:latin typeface="Twinkl Cursive Unlooped" panose="02000000000000000000" pitchFamily="2" charset="0"/>
              </a:rPr>
              <a:t>Safeguarding at St. Anne’s</a:t>
            </a:r>
          </a:p>
          <a:p>
            <a:r>
              <a:rPr lang="en-GB" sz="4400" dirty="0">
                <a:latin typeface="Twinkl Cursive Unlooped" panose="02000000000000000000" pitchFamily="2" charset="0"/>
              </a:rPr>
              <a:t>Parent/ Carer Meeting</a:t>
            </a:r>
          </a:p>
          <a:p>
            <a:r>
              <a:rPr lang="en-GB" sz="4400" dirty="0">
                <a:latin typeface="Twinkl Cursive Unlooped" panose="02000000000000000000" pitchFamily="2" charset="0"/>
              </a:rPr>
              <a:t>13</a:t>
            </a:r>
            <a:r>
              <a:rPr lang="en-GB" sz="4400" baseline="30000" dirty="0">
                <a:latin typeface="Twinkl Cursive Unlooped" panose="02000000000000000000" pitchFamily="2" charset="0"/>
              </a:rPr>
              <a:t>th</a:t>
            </a:r>
            <a:r>
              <a:rPr lang="en-GB" sz="4400" dirty="0">
                <a:latin typeface="Twinkl Cursive Unlooped" panose="02000000000000000000" pitchFamily="2" charset="0"/>
              </a:rPr>
              <a:t> November 2019</a:t>
            </a:r>
          </a:p>
        </p:txBody>
      </p:sp>
      <p:pic>
        <p:nvPicPr>
          <p:cNvPr id="10" name="Picture 9">
            <a:extLst>
              <a:ext uri="{FF2B5EF4-FFF2-40B4-BE49-F238E27FC236}">
                <a16:creationId xmlns:a16="http://schemas.microsoft.com/office/drawing/2014/main" id="{FE635655-3F31-4480-A54E-2434540E581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2747" y="648970"/>
            <a:ext cx="979805" cy="1350010"/>
          </a:xfrm>
          <a:prstGeom prst="rect">
            <a:avLst/>
          </a:prstGeom>
          <a:noFill/>
          <a:ln>
            <a:noFill/>
          </a:ln>
        </p:spPr>
      </p:pic>
      <p:sp>
        <p:nvSpPr>
          <p:cNvPr id="8" name="Rectangle 7">
            <a:extLst>
              <a:ext uri="{FF2B5EF4-FFF2-40B4-BE49-F238E27FC236}">
                <a16:creationId xmlns:a16="http://schemas.microsoft.com/office/drawing/2014/main" id="{94B5ACB2-7ACE-4AEF-B5A3-57A464F8FAA6}"/>
              </a:ext>
            </a:extLst>
          </p:cNvPr>
          <p:cNvSpPr/>
          <p:nvPr/>
        </p:nvSpPr>
        <p:spPr>
          <a:xfrm>
            <a:off x="3533775" y="881097"/>
            <a:ext cx="6096000" cy="885755"/>
          </a:xfrm>
          <a:prstGeom prst="rect">
            <a:avLst/>
          </a:prstGeom>
        </p:spPr>
        <p:txBody>
          <a:bodyPr>
            <a:spAutoFit/>
          </a:bodyPr>
          <a:lstStyle/>
          <a:p>
            <a:pPr algn="ctr">
              <a:lnSpc>
                <a:spcPct val="150000"/>
              </a:lnSpc>
              <a:spcAft>
                <a:spcPts val="0"/>
              </a:spcAft>
            </a:pPr>
            <a:r>
              <a:rPr lang="en-GB" b="1" dirty="0">
                <a:latin typeface="Lucida Handwriting" panose="03010101010101010101" pitchFamily="66" charset="0"/>
                <a:ea typeface="Times New Roman" panose="02020603050405020304" pitchFamily="18" charset="0"/>
              </a:rPr>
              <a:t>Working, Learning, Caring together in God’s love</a:t>
            </a:r>
            <a:r>
              <a:rPr lang="en-GB" dirty="0">
                <a:latin typeface="Lucida Handwriting" panose="03010101010101010101" pitchFamily="66" charset="0"/>
                <a:ea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9513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D3D2D-0CC0-4A1F-BD89-0B2125AEB1C0}"/>
              </a:ext>
            </a:extLst>
          </p:cNvPr>
          <p:cNvSpPr>
            <a:spLocks noGrp="1"/>
          </p:cNvSpPr>
          <p:nvPr>
            <p:ph type="title"/>
          </p:nvPr>
        </p:nvSpPr>
        <p:spPr/>
        <p:txBody>
          <a:bodyPr/>
          <a:lstStyle/>
          <a:p>
            <a:r>
              <a:rPr lang="en-GB" dirty="0">
                <a:latin typeface="Twinkl Cursive Unlooped" panose="02000000000000000000" pitchFamily="2" charset="0"/>
              </a:rPr>
              <a:t>Caritas</a:t>
            </a:r>
          </a:p>
        </p:txBody>
      </p:sp>
      <p:sp>
        <p:nvSpPr>
          <p:cNvPr id="3" name="Content Placeholder 2">
            <a:extLst>
              <a:ext uri="{FF2B5EF4-FFF2-40B4-BE49-F238E27FC236}">
                <a16:creationId xmlns:a16="http://schemas.microsoft.com/office/drawing/2014/main" id="{CD561206-9ECD-498C-AECB-4B2C2E7E1EF3}"/>
              </a:ext>
            </a:extLst>
          </p:cNvPr>
          <p:cNvSpPr>
            <a:spLocks noGrp="1"/>
          </p:cNvSpPr>
          <p:nvPr>
            <p:ph idx="1"/>
          </p:nvPr>
        </p:nvSpPr>
        <p:spPr/>
        <p:txBody>
          <a:bodyPr>
            <a:normAutofit lnSpcReduction="10000"/>
          </a:bodyPr>
          <a:lstStyle/>
          <a:p>
            <a:r>
              <a:rPr lang="en-GB" dirty="0">
                <a:latin typeface="Twinkl Cursive Unlooped" panose="02000000000000000000" pitchFamily="2" charset="0"/>
              </a:rPr>
              <a:t>We are very lucky to have Natalie, our Caritas Worker in school two days per week</a:t>
            </a:r>
          </a:p>
          <a:p>
            <a:r>
              <a:rPr lang="en-GB" dirty="0">
                <a:latin typeface="Twinkl Cursive Unlooped" panose="02000000000000000000" pitchFamily="2" charset="0"/>
              </a:rPr>
              <a:t>She is available for parent/carer/ child drop-ins and is a great listener!</a:t>
            </a:r>
          </a:p>
          <a:p>
            <a:r>
              <a:rPr lang="en-GB" dirty="0">
                <a:latin typeface="Twinkl Cursive Unlooped" panose="02000000000000000000" pitchFamily="2" charset="0"/>
              </a:rPr>
              <a:t>Natalie can signpost to other agencies with advice on issues such as housing, domestic violence, debt, mental health, behaviour, friendship, bullying to name but a few</a:t>
            </a:r>
          </a:p>
          <a:p>
            <a:r>
              <a:rPr lang="en-GB" dirty="0">
                <a:latin typeface="Twinkl Cursive Unlooped" panose="02000000000000000000" pitchFamily="2" charset="0"/>
              </a:rPr>
              <a:t>Natalie also runs pastoral interventions for children</a:t>
            </a:r>
          </a:p>
          <a:p>
            <a:r>
              <a:rPr lang="en-GB" dirty="0">
                <a:latin typeface="Twinkl Cursive Unlooped" panose="02000000000000000000" pitchFamily="2" charset="0"/>
              </a:rPr>
              <a:t>Natalie can lead on Early Help assessments for families requiring further support</a:t>
            </a:r>
          </a:p>
        </p:txBody>
      </p:sp>
      <p:pic>
        <p:nvPicPr>
          <p:cNvPr id="4" name="Picture 3">
            <a:extLst>
              <a:ext uri="{FF2B5EF4-FFF2-40B4-BE49-F238E27FC236}">
                <a16:creationId xmlns:a16="http://schemas.microsoft.com/office/drawing/2014/main" id="{ECDEE4B4-6339-4B60-BB8B-641C752FCF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7247" y="340678"/>
            <a:ext cx="979805" cy="1350010"/>
          </a:xfrm>
          <a:prstGeom prst="rect">
            <a:avLst/>
          </a:prstGeom>
          <a:noFill/>
          <a:ln>
            <a:noFill/>
          </a:ln>
        </p:spPr>
      </p:pic>
    </p:spTree>
    <p:extLst>
      <p:ext uri="{BB962C8B-B14F-4D97-AF65-F5344CB8AC3E}">
        <p14:creationId xmlns:p14="http://schemas.microsoft.com/office/powerpoint/2010/main" val="1935917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A16D2-14A7-40F7-B658-210B1C26AA84}"/>
              </a:ext>
            </a:extLst>
          </p:cNvPr>
          <p:cNvSpPr>
            <a:spLocks noGrp="1"/>
          </p:cNvSpPr>
          <p:nvPr>
            <p:ph type="title"/>
          </p:nvPr>
        </p:nvSpPr>
        <p:spPr/>
        <p:txBody>
          <a:bodyPr/>
          <a:lstStyle/>
          <a:p>
            <a:r>
              <a:rPr lang="en-GB" dirty="0">
                <a:latin typeface="Twinkl Cursive Unlooped" panose="02000000000000000000" pitchFamily="2" charset="0"/>
              </a:rPr>
              <a:t>Attendance and Safeguarding</a:t>
            </a:r>
          </a:p>
        </p:txBody>
      </p:sp>
      <p:sp>
        <p:nvSpPr>
          <p:cNvPr id="3" name="Content Placeholder 2">
            <a:extLst>
              <a:ext uri="{FF2B5EF4-FFF2-40B4-BE49-F238E27FC236}">
                <a16:creationId xmlns:a16="http://schemas.microsoft.com/office/drawing/2014/main" id="{0F1CEBD2-C1B0-4E65-AB47-536D9CBE0547}"/>
              </a:ext>
            </a:extLst>
          </p:cNvPr>
          <p:cNvSpPr>
            <a:spLocks noGrp="1"/>
          </p:cNvSpPr>
          <p:nvPr>
            <p:ph idx="1"/>
          </p:nvPr>
        </p:nvSpPr>
        <p:spPr/>
        <p:txBody>
          <a:bodyPr/>
          <a:lstStyle/>
          <a:p>
            <a:r>
              <a:rPr lang="en-GB" dirty="0">
                <a:latin typeface="Twinkl Cursive Unlooped" panose="02000000000000000000" pitchFamily="2" charset="0"/>
              </a:rPr>
              <a:t>Regular attendance at school is essential for all pupils to learn and thrive</a:t>
            </a:r>
          </a:p>
          <a:p>
            <a:r>
              <a:rPr lang="en-GB" dirty="0">
                <a:latin typeface="Twinkl Cursive Unlooped" panose="02000000000000000000" pitchFamily="2" charset="0"/>
              </a:rPr>
              <a:t>It is our duty to question why a child is not in school</a:t>
            </a:r>
          </a:p>
          <a:p>
            <a:r>
              <a:rPr lang="en-GB" dirty="0">
                <a:latin typeface="Twinkl Cursive Unlooped" panose="02000000000000000000" pitchFamily="2" charset="0"/>
              </a:rPr>
              <a:t>It is a parent/carer’s duty to provide evidence to support why the child is not in school</a:t>
            </a:r>
          </a:p>
          <a:p>
            <a:r>
              <a:rPr lang="en-GB" dirty="0">
                <a:latin typeface="Twinkl Cursive Unlooped" panose="02000000000000000000" pitchFamily="2" charset="0"/>
              </a:rPr>
              <a:t>We may question that evidence to gain further information – please always be open and honest</a:t>
            </a:r>
          </a:p>
          <a:p>
            <a:r>
              <a:rPr lang="en-GB" dirty="0">
                <a:latin typeface="Twinkl Cursive Unlooped" panose="02000000000000000000" pitchFamily="2" charset="0"/>
              </a:rPr>
              <a:t>It is our policy to carry out home visits if we are concerned about levels of attendance</a:t>
            </a:r>
          </a:p>
          <a:p>
            <a:pPr marL="0" indent="0">
              <a:buNone/>
            </a:pPr>
            <a:endParaRPr lang="en-GB" dirty="0">
              <a:latin typeface="Twinkl Cursive Unlooped" panose="02000000000000000000" pitchFamily="2" charset="0"/>
            </a:endParaRPr>
          </a:p>
        </p:txBody>
      </p:sp>
      <p:pic>
        <p:nvPicPr>
          <p:cNvPr id="4" name="Picture 3">
            <a:extLst>
              <a:ext uri="{FF2B5EF4-FFF2-40B4-BE49-F238E27FC236}">
                <a16:creationId xmlns:a16="http://schemas.microsoft.com/office/drawing/2014/main" id="{8B687BFF-3C7E-4C1C-94F9-CDCBDDF4BA4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0572" y="230188"/>
            <a:ext cx="979805" cy="1350010"/>
          </a:xfrm>
          <a:prstGeom prst="rect">
            <a:avLst/>
          </a:prstGeom>
          <a:noFill/>
          <a:ln>
            <a:noFill/>
          </a:ln>
        </p:spPr>
      </p:pic>
    </p:spTree>
    <p:extLst>
      <p:ext uri="{BB962C8B-B14F-4D97-AF65-F5344CB8AC3E}">
        <p14:creationId xmlns:p14="http://schemas.microsoft.com/office/powerpoint/2010/main" val="948293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4FC84-7B88-4759-B01E-B640A55DDD0F}"/>
              </a:ext>
            </a:extLst>
          </p:cNvPr>
          <p:cNvSpPr>
            <a:spLocks noGrp="1"/>
          </p:cNvSpPr>
          <p:nvPr>
            <p:ph type="title"/>
          </p:nvPr>
        </p:nvSpPr>
        <p:spPr/>
        <p:txBody>
          <a:bodyPr/>
          <a:lstStyle/>
          <a:p>
            <a:r>
              <a:rPr lang="en-GB" dirty="0">
                <a:latin typeface="Twinkl Cursive Unlooped" panose="02000000000000000000" pitchFamily="2" charset="0"/>
              </a:rPr>
              <a:t>Children missing from education</a:t>
            </a:r>
          </a:p>
        </p:txBody>
      </p:sp>
      <p:sp>
        <p:nvSpPr>
          <p:cNvPr id="3" name="Content Placeholder 2">
            <a:extLst>
              <a:ext uri="{FF2B5EF4-FFF2-40B4-BE49-F238E27FC236}">
                <a16:creationId xmlns:a16="http://schemas.microsoft.com/office/drawing/2014/main" id="{0B431927-8988-4DFF-A54F-9FCE40971C05}"/>
              </a:ext>
            </a:extLst>
          </p:cNvPr>
          <p:cNvSpPr>
            <a:spLocks noGrp="1"/>
          </p:cNvSpPr>
          <p:nvPr>
            <p:ph idx="1"/>
          </p:nvPr>
        </p:nvSpPr>
        <p:spPr/>
        <p:txBody>
          <a:bodyPr/>
          <a:lstStyle/>
          <a:p>
            <a:r>
              <a:rPr lang="en-GB" dirty="0">
                <a:latin typeface="Twinkl Cursive Unlooped" panose="02000000000000000000" pitchFamily="2" charset="0"/>
              </a:rPr>
              <a:t>It is our duty to report a child missing from education after 10 days of unauthorised absence, therefore it is essential that parents notify school of any absence </a:t>
            </a:r>
          </a:p>
          <a:p>
            <a:r>
              <a:rPr lang="en-GB" dirty="0">
                <a:latin typeface="Twinkl Cursive Unlooped" panose="02000000000000000000" pitchFamily="2" charset="0"/>
              </a:rPr>
              <a:t>Schools are no longer allowed to authorise term-time holidays. However, if you do intend to take your child out of school during term time, it is important that you write to the headteacher stating the intended absence period, to avoid your child being reported missing from education. Any absence in these circumstances would be unauthorised</a:t>
            </a:r>
          </a:p>
        </p:txBody>
      </p:sp>
      <p:pic>
        <p:nvPicPr>
          <p:cNvPr id="4" name="Picture 3">
            <a:extLst>
              <a:ext uri="{FF2B5EF4-FFF2-40B4-BE49-F238E27FC236}">
                <a16:creationId xmlns:a16="http://schemas.microsoft.com/office/drawing/2014/main" id="{8657A391-4470-4F9E-B067-9D026C5B2A3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63897" y="230188"/>
            <a:ext cx="979805" cy="1350010"/>
          </a:xfrm>
          <a:prstGeom prst="rect">
            <a:avLst/>
          </a:prstGeom>
          <a:noFill/>
          <a:ln>
            <a:noFill/>
          </a:ln>
        </p:spPr>
      </p:pic>
    </p:spTree>
    <p:extLst>
      <p:ext uri="{BB962C8B-B14F-4D97-AF65-F5344CB8AC3E}">
        <p14:creationId xmlns:p14="http://schemas.microsoft.com/office/powerpoint/2010/main" val="2646483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4097B-4939-493A-97C5-14A657C77AF4}"/>
              </a:ext>
            </a:extLst>
          </p:cNvPr>
          <p:cNvSpPr>
            <a:spLocks noGrp="1"/>
          </p:cNvSpPr>
          <p:nvPr>
            <p:ph type="ctrTitle"/>
          </p:nvPr>
        </p:nvSpPr>
        <p:spPr/>
        <p:txBody>
          <a:bodyPr/>
          <a:lstStyle/>
          <a:p>
            <a:r>
              <a:rPr lang="en-GB" dirty="0">
                <a:latin typeface="Twinkl Cursive Unlooped" panose="02000000000000000000" pitchFamily="2" charset="0"/>
              </a:rPr>
              <a:t>Any questions?</a:t>
            </a:r>
          </a:p>
        </p:txBody>
      </p:sp>
      <p:sp>
        <p:nvSpPr>
          <p:cNvPr id="3" name="Subtitle 2">
            <a:extLst>
              <a:ext uri="{FF2B5EF4-FFF2-40B4-BE49-F238E27FC236}">
                <a16:creationId xmlns:a16="http://schemas.microsoft.com/office/drawing/2014/main" id="{D2A9154E-F1E7-403F-A4EF-9980F26B50DD}"/>
              </a:ext>
            </a:extLst>
          </p:cNvPr>
          <p:cNvSpPr>
            <a:spLocks noGrp="1"/>
          </p:cNvSpPr>
          <p:nvPr>
            <p:ph type="subTitle" idx="1"/>
          </p:nvPr>
        </p:nvSpPr>
        <p:spPr/>
        <p:txBody>
          <a:bodyPr/>
          <a:lstStyle/>
          <a:p>
            <a:endParaRPr lang="en-GB"/>
          </a:p>
        </p:txBody>
      </p:sp>
      <p:pic>
        <p:nvPicPr>
          <p:cNvPr id="4" name="Picture 3">
            <a:extLst>
              <a:ext uri="{FF2B5EF4-FFF2-40B4-BE49-F238E27FC236}">
                <a16:creationId xmlns:a16="http://schemas.microsoft.com/office/drawing/2014/main" id="{B60EF0AA-5E68-4AED-9608-BAFCA6C3BE9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4372" y="315595"/>
            <a:ext cx="979805" cy="1350010"/>
          </a:xfrm>
          <a:prstGeom prst="rect">
            <a:avLst/>
          </a:prstGeom>
          <a:noFill/>
          <a:ln>
            <a:noFill/>
          </a:ln>
        </p:spPr>
      </p:pic>
    </p:spTree>
    <p:extLst>
      <p:ext uri="{BB962C8B-B14F-4D97-AF65-F5344CB8AC3E}">
        <p14:creationId xmlns:p14="http://schemas.microsoft.com/office/powerpoint/2010/main" val="41949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AE252-8E4D-4E87-8AC8-5E7808101A2A}"/>
              </a:ext>
            </a:extLst>
          </p:cNvPr>
          <p:cNvSpPr>
            <a:spLocks noGrp="1"/>
          </p:cNvSpPr>
          <p:nvPr>
            <p:ph type="title"/>
          </p:nvPr>
        </p:nvSpPr>
        <p:spPr/>
        <p:txBody>
          <a:bodyPr/>
          <a:lstStyle/>
          <a:p>
            <a:r>
              <a:rPr lang="en-GB" dirty="0">
                <a:latin typeface="Twinkl Cursive Unlooped" panose="02000000000000000000" pitchFamily="2" charset="0"/>
              </a:rPr>
              <a:t>Purpose of meeting</a:t>
            </a:r>
          </a:p>
        </p:txBody>
      </p:sp>
      <p:sp>
        <p:nvSpPr>
          <p:cNvPr id="3" name="Content Placeholder 2">
            <a:extLst>
              <a:ext uri="{FF2B5EF4-FFF2-40B4-BE49-F238E27FC236}">
                <a16:creationId xmlns:a16="http://schemas.microsoft.com/office/drawing/2014/main" id="{B2308658-80D2-438C-842D-66D38E35614E}"/>
              </a:ext>
            </a:extLst>
          </p:cNvPr>
          <p:cNvSpPr>
            <a:spLocks noGrp="1"/>
          </p:cNvSpPr>
          <p:nvPr>
            <p:ph idx="1"/>
          </p:nvPr>
        </p:nvSpPr>
        <p:spPr/>
        <p:txBody>
          <a:bodyPr>
            <a:normAutofit fontScale="92500"/>
          </a:bodyPr>
          <a:lstStyle/>
          <a:p>
            <a:r>
              <a:rPr lang="en-GB" dirty="0">
                <a:latin typeface="Twinkl Cursive Unlooped" panose="02000000000000000000" pitchFamily="2" charset="0"/>
              </a:rPr>
              <a:t>To signpost parents/ carers to our policies and statutory guidance</a:t>
            </a:r>
          </a:p>
          <a:p>
            <a:r>
              <a:rPr lang="en-GB" dirty="0">
                <a:latin typeface="Twinkl Cursive Unlooped" panose="02000000000000000000" pitchFamily="2" charset="0"/>
              </a:rPr>
              <a:t>To explain our duty to refer, professional curiosity and challenge</a:t>
            </a:r>
          </a:p>
          <a:p>
            <a:r>
              <a:rPr lang="en-GB" dirty="0">
                <a:latin typeface="Twinkl Cursive Unlooped" panose="02000000000000000000" pitchFamily="2" charset="0"/>
              </a:rPr>
              <a:t>To address any misconceptions parents might have</a:t>
            </a:r>
          </a:p>
          <a:p>
            <a:r>
              <a:rPr lang="en-GB" dirty="0">
                <a:latin typeface="Twinkl Cursive Unlooped" panose="02000000000000000000" pitchFamily="2" charset="0"/>
              </a:rPr>
              <a:t>To promote an open and honest relationship with parents/ carers – we all want the best for your children</a:t>
            </a:r>
          </a:p>
          <a:p>
            <a:r>
              <a:rPr lang="en-GB" dirty="0">
                <a:latin typeface="Twinkl Cursive Unlooped" panose="02000000000000000000" pitchFamily="2" charset="0"/>
              </a:rPr>
              <a:t>To explain the Early Help process</a:t>
            </a:r>
          </a:p>
          <a:p>
            <a:r>
              <a:rPr lang="en-GB" dirty="0">
                <a:latin typeface="Twinkl Cursive Unlooped" panose="02000000000000000000" pitchFamily="2" charset="0"/>
              </a:rPr>
              <a:t>To explain our attendance policy</a:t>
            </a:r>
          </a:p>
          <a:p>
            <a:r>
              <a:rPr lang="en-GB" dirty="0">
                <a:latin typeface="Twinkl Cursive Unlooped" panose="02000000000000000000" pitchFamily="2" charset="0"/>
              </a:rPr>
              <a:t>To explain our duty for Children Missing from Education</a:t>
            </a:r>
          </a:p>
          <a:p>
            <a:r>
              <a:rPr lang="en-GB" dirty="0">
                <a:latin typeface="Twinkl Cursive Unlooped" panose="02000000000000000000" pitchFamily="2" charset="0"/>
              </a:rPr>
              <a:t>To answer any questions you may have</a:t>
            </a:r>
          </a:p>
          <a:p>
            <a:endParaRPr lang="en-GB" dirty="0">
              <a:latin typeface="Twinkl Cursive Unlooped" panose="02000000000000000000" pitchFamily="2" charset="0"/>
            </a:endParaRPr>
          </a:p>
          <a:p>
            <a:endParaRPr lang="en-GB" dirty="0">
              <a:latin typeface="Twinkl Cursive Unlooped" panose="02000000000000000000" pitchFamily="2" charset="0"/>
            </a:endParaRPr>
          </a:p>
          <a:p>
            <a:endParaRPr lang="en-GB" dirty="0">
              <a:latin typeface="Twinkl Cursive Unlooped" panose="02000000000000000000" pitchFamily="2" charset="0"/>
            </a:endParaRPr>
          </a:p>
          <a:p>
            <a:endParaRPr lang="en-GB" dirty="0">
              <a:latin typeface="Twinkl Cursive Unlooped" panose="02000000000000000000" pitchFamily="2" charset="0"/>
            </a:endParaRPr>
          </a:p>
        </p:txBody>
      </p:sp>
      <p:pic>
        <p:nvPicPr>
          <p:cNvPr id="4" name="Picture 3">
            <a:extLst>
              <a:ext uri="{FF2B5EF4-FFF2-40B4-BE49-F238E27FC236}">
                <a16:creationId xmlns:a16="http://schemas.microsoft.com/office/drawing/2014/main" id="{DDD2847E-FF54-4B9D-BA56-6DE8AA3C36B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11497" y="340678"/>
            <a:ext cx="979805" cy="1350010"/>
          </a:xfrm>
          <a:prstGeom prst="rect">
            <a:avLst/>
          </a:prstGeom>
          <a:noFill/>
          <a:ln>
            <a:noFill/>
          </a:ln>
        </p:spPr>
      </p:pic>
    </p:spTree>
    <p:extLst>
      <p:ext uri="{BB962C8B-B14F-4D97-AF65-F5344CB8AC3E}">
        <p14:creationId xmlns:p14="http://schemas.microsoft.com/office/powerpoint/2010/main" val="359418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C2095-41F1-440B-B6B0-F0CCD5BD0DEA}"/>
              </a:ext>
            </a:extLst>
          </p:cNvPr>
          <p:cNvSpPr>
            <a:spLocks noGrp="1"/>
          </p:cNvSpPr>
          <p:nvPr>
            <p:ph type="title"/>
          </p:nvPr>
        </p:nvSpPr>
        <p:spPr/>
        <p:txBody>
          <a:bodyPr>
            <a:normAutofit fontScale="90000"/>
          </a:bodyPr>
          <a:lstStyle/>
          <a:p>
            <a:r>
              <a:rPr lang="en-GB" dirty="0">
                <a:latin typeface="Twinkl Cursive Unlooped" panose="02000000000000000000" pitchFamily="2" charset="0"/>
              </a:rPr>
              <a:t>Our safeguarding policies and government statutory guidance – all available on website</a:t>
            </a:r>
          </a:p>
        </p:txBody>
      </p:sp>
      <p:sp>
        <p:nvSpPr>
          <p:cNvPr id="3" name="Content Placeholder 2">
            <a:extLst>
              <a:ext uri="{FF2B5EF4-FFF2-40B4-BE49-F238E27FC236}">
                <a16:creationId xmlns:a16="http://schemas.microsoft.com/office/drawing/2014/main" id="{0040AC66-3080-4A9E-A370-D07B00B7243F}"/>
              </a:ext>
            </a:extLst>
          </p:cNvPr>
          <p:cNvSpPr>
            <a:spLocks noGrp="1"/>
          </p:cNvSpPr>
          <p:nvPr>
            <p:ph idx="1"/>
          </p:nvPr>
        </p:nvSpPr>
        <p:spPr/>
        <p:txBody>
          <a:bodyPr/>
          <a:lstStyle/>
          <a:p>
            <a:r>
              <a:rPr lang="en-GB" dirty="0">
                <a:latin typeface="Twinkl Cursive Unlooped" panose="02000000000000000000" pitchFamily="2" charset="0"/>
              </a:rPr>
              <a:t>Safeguarding policy</a:t>
            </a:r>
          </a:p>
          <a:p>
            <a:r>
              <a:rPr lang="en-GB" dirty="0">
                <a:latin typeface="Twinkl Cursive Unlooped" panose="02000000000000000000" pitchFamily="2" charset="0"/>
              </a:rPr>
              <a:t>Behaviour policy</a:t>
            </a:r>
          </a:p>
          <a:p>
            <a:r>
              <a:rPr lang="en-GB" dirty="0">
                <a:latin typeface="Twinkl Cursive Unlooped" panose="02000000000000000000" pitchFamily="2" charset="0"/>
              </a:rPr>
              <a:t>Anti-bullying policy</a:t>
            </a:r>
          </a:p>
          <a:p>
            <a:r>
              <a:rPr lang="en-GB" dirty="0">
                <a:latin typeface="Twinkl Cursive Unlooped" panose="02000000000000000000" pitchFamily="2" charset="0"/>
              </a:rPr>
              <a:t>Code of conduct</a:t>
            </a:r>
          </a:p>
          <a:p>
            <a:r>
              <a:rPr lang="en-GB" dirty="0">
                <a:latin typeface="Twinkl Cursive Unlooped" panose="02000000000000000000" pitchFamily="2" charset="0"/>
              </a:rPr>
              <a:t>Whistleblowing policy</a:t>
            </a:r>
          </a:p>
          <a:p>
            <a:r>
              <a:rPr lang="en-GB" dirty="0">
                <a:latin typeface="Twinkl Cursive Unlooped" panose="02000000000000000000" pitchFamily="2" charset="0"/>
              </a:rPr>
              <a:t>Attendance Policy</a:t>
            </a:r>
          </a:p>
          <a:p>
            <a:r>
              <a:rPr lang="en-GB" dirty="0">
                <a:latin typeface="Twinkl Cursive Unlooped" panose="02000000000000000000" pitchFamily="2" charset="0"/>
              </a:rPr>
              <a:t>Keeping Children Safe in Education</a:t>
            </a:r>
          </a:p>
          <a:p>
            <a:r>
              <a:rPr lang="en-GB" dirty="0">
                <a:latin typeface="Twinkl Cursive Unlooped" panose="02000000000000000000" pitchFamily="2" charset="0"/>
              </a:rPr>
              <a:t>What to do if you are worried a child is being abused</a:t>
            </a:r>
          </a:p>
        </p:txBody>
      </p:sp>
      <p:pic>
        <p:nvPicPr>
          <p:cNvPr id="4" name="Picture 3">
            <a:extLst>
              <a:ext uri="{FF2B5EF4-FFF2-40B4-BE49-F238E27FC236}">
                <a16:creationId xmlns:a16="http://schemas.microsoft.com/office/drawing/2014/main" id="{19E6D0DB-46A0-4815-84B6-96E39209990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11547" y="230188"/>
            <a:ext cx="979805" cy="1350010"/>
          </a:xfrm>
          <a:prstGeom prst="rect">
            <a:avLst/>
          </a:prstGeom>
          <a:noFill/>
          <a:ln>
            <a:noFill/>
          </a:ln>
        </p:spPr>
      </p:pic>
    </p:spTree>
    <p:extLst>
      <p:ext uri="{BB962C8B-B14F-4D97-AF65-F5344CB8AC3E}">
        <p14:creationId xmlns:p14="http://schemas.microsoft.com/office/powerpoint/2010/main" val="3413773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5DB6D-1747-41EA-97FF-4B02578E2810}"/>
              </a:ext>
            </a:extLst>
          </p:cNvPr>
          <p:cNvSpPr>
            <a:spLocks noGrp="1"/>
          </p:cNvSpPr>
          <p:nvPr>
            <p:ph type="title"/>
          </p:nvPr>
        </p:nvSpPr>
        <p:spPr>
          <a:xfrm>
            <a:off x="838200" y="336550"/>
            <a:ext cx="10515600" cy="1325563"/>
          </a:xfrm>
        </p:spPr>
        <p:txBody>
          <a:bodyPr/>
          <a:lstStyle/>
          <a:p>
            <a:r>
              <a:rPr lang="en-GB" dirty="0">
                <a:latin typeface="Twinkl Cursive Unlooped" panose="02000000000000000000" pitchFamily="2" charset="0"/>
              </a:rPr>
              <a:t>Our duty to refer</a:t>
            </a:r>
          </a:p>
        </p:txBody>
      </p:sp>
      <p:sp>
        <p:nvSpPr>
          <p:cNvPr id="3" name="Content Placeholder 2">
            <a:extLst>
              <a:ext uri="{FF2B5EF4-FFF2-40B4-BE49-F238E27FC236}">
                <a16:creationId xmlns:a16="http://schemas.microsoft.com/office/drawing/2014/main" id="{AE1CE656-58A0-4ED9-BD21-0036EEE6E85E}"/>
              </a:ext>
            </a:extLst>
          </p:cNvPr>
          <p:cNvSpPr>
            <a:spLocks noGrp="1"/>
          </p:cNvSpPr>
          <p:nvPr>
            <p:ph idx="1"/>
          </p:nvPr>
        </p:nvSpPr>
        <p:spPr/>
        <p:txBody>
          <a:bodyPr>
            <a:normAutofit fontScale="77500" lnSpcReduction="20000"/>
          </a:bodyPr>
          <a:lstStyle/>
          <a:p>
            <a:r>
              <a:rPr lang="en-GB" dirty="0">
                <a:latin typeface="Twinkl Cursive Unlooped" panose="02000000000000000000" pitchFamily="2" charset="0"/>
              </a:rPr>
              <a:t>Keeping Children Safe in Education states that, </a:t>
            </a:r>
          </a:p>
          <a:p>
            <a:r>
              <a:rPr lang="en-GB" dirty="0">
                <a:latin typeface="Twinkl Cursive Unlooped" panose="02000000000000000000" pitchFamily="2" charset="0"/>
              </a:rPr>
              <a:t>‘</a:t>
            </a:r>
            <a:r>
              <a:rPr lang="en-GB" dirty="0"/>
              <a:t>Safeguarding and promoting the welfare of children is everyone’s responsibility. Everyone who comes into contact with children and their families has a role to play. In order to fulfil this responsibility effectively, all practitioners should make sure their approach is child-centred. This means that they should consider, at all times, what is in the best interests of the child.’</a:t>
            </a:r>
          </a:p>
          <a:p>
            <a:r>
              <a:rPr lang="en-GB" dirty="0">
                <a:latin typeface="Twinkl Cursive Unlooped" panose="02000000000000000000" pitchFamily="2" charset="0"/>
              </a:rPr>
              <a:t>It also states that, </a:t>
            </a:r>
          </a:p>
          <a:p>
            <a:r>
              <a:rPr lang="en-GB" dirty="0">
                <a:latin typeface="Twinkl Cursive Unlooped" panose="02000000000000000000" pitchFamily="2" charset="0"/>
              </a:rPr>
              <a:t>‘</a:t>
            </a:r>
            <a:r>
              <a:rPr lang="en-GB" dirty="0"/>
              <a:t>No single practitioner can have a full picture of a child’s needs and circumstances. If children and families are to receive the right help at the right time, everyone who comes into contact with them has a role to play in identifying concerns, sharing information and taking prompt action.’ </a:t>
            </a:r>
            <a:endParaRPr lang="en-GB" dirty="0">
              <a:latin typeface="Twinkl Cursive Unlooped" panose="02000000000000000000" pitchFamily="2" charset="0"/>
            </a:endParaRPr>
          </a:p>
          <a:p>
            <a:r>
              <a:rPr lang="en-GB" sz="3900" dirty="0">
                <a:solidFill>
                  <a:srgbClr val="FF0000"/>
                </a:solidFill>
                <a:latin typeface="Twinkl Cursive Unlooped" panose="02000000000000000000" pitchFamily="2" charset="0"/>
              </a:rPr>
              <a:t>It is our duty to refer if we have any concerns about a child’s welfare.</a:t>
            </a:r>
          </a:p>
          <a:p>
            <a:r>
              <a:rPr lang="en-GB" sz="3900" dirty="0">
                <a:solidFill>
                  <a:srgbClr val="FF0000"/>
                </a:solidFill>
                <a:latin typeface="Twinkl Cursive Unlooped" panose="02000000000000000000" pitchFamily="2" charset="0"/>
              </a:rPr>
              <a:t>We must have the attitude that ‘it could happen here’</a:t>
            </a:r>
          </a:p>
        </p:txBody>
      </p:sp>
      <p:pic>
        <p:nvPicPr>
          <p:cNvPr id="4" name="Picture 3">
            <a:extLst>
              <a:ext uri="{FF2B5EF4-FFF2-40B4-BE49-F238E27FC236}">
                <a16:creationId xmlns:a16="http://schemas.microsoft.com/office/drawing/2014/main" id="{D78E3381-149E-4655-BB78-80D21FF1EC4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49622" y="312103"/>
            <a:ext cx="979805" cy="1350010"/>
          </a:xfrm>
          <a:prstGeom prst="rect">
            <a:avLst/>
          </a:prstGeom>
          <a:noFill/>
          <a:ln>
            <a:noFill/>
          </a:ln>
        </p:spPr>
      </p:pic>
    </p:spTree>
    <p:extLst>
      <p:ext uri="{BB962C8B-B14F-4D97-AF65-F5344CB8AC3E}">
        <p14:creationId xmlns:p14="http://schemas.microsoft.com/office/powerpoint/2010/main" val="4045778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1CEB9-82D6-4B34-9862-05FDFC9F1B00}"/>
              </a:ext>
            </a:extLst>
          </p:cNvPr>
          <p:cNvSpPr>
            <a:spLocks noGrp="1"/>
          </p:cNvSpPr>
          <p:nvPr>
            <p:ph type="title"/>
          </p:nvPr>
        </p:nvSpPr>
        <p:spPr/>
        <p:txBody>
          <a:bodyPr/>
          <a:lstStyle/>
          <a:p>
            <a:r>
              <a:rPr lang="en-GB" dirty="0">
                <a:latin typeface="Twinkl Cursive Unlooped" panose="02000000000000000000" pitchFamily="2" charset="0"/>
              </a:rPr>
              <a:t>Professional curiosity and challenge</a:t>
            </a:r>
          </a:p>
        </p:txBody>
      </p:sp>
      <p:sp>
        <p:nvSpPr>
          <p:cNvPr id="3" name="Content Placeholder 2">
            <a:extLst>
              <a:ext uri="{FF2B5EF4-FFF2-40B4-BE49-F238E27FC236}">
                <a16:creationId xmlns:a16="http://schemas.microsoft.com/office/drawing/2014/main" id="{8008D239-923E-4F2E-B5C7-822EF9A5C71C}"/>
              </a:ext>
            </a:extLst>
          </p:cNvPr>
          <p:cNvSpPr>
            <a:spLocks noGrp="1"/>
          </p:cNvSpPr>
          <p:nvPr>
            <p:ph idx="1"/>
          </p:nvPr>
        </p:nvSpPr>
        <p:spPr/>
        <p:txBody>
          <a:bodyPr/>
          <a:lstStyle/>
          <a:p>
            <a:r>
              <a:rPr lang="en-GB" dirty="0">
                <a:latin typeface="Twinkl Cursive Unlooped" panose="02000000000000000000" pitchFamily="2" charset="0"/>
              </a:rPr>
              <a:t>‘The capacity to explore and understand what is happening in a family, rather than making assumptions or accepting things at face value’</a:t>
            </a:r>
          </a:p>
          <a:p>
            <a:r>
              <a:rPr lang="en-GB" dirty="0">
                <a:latin typeface="Twinkl Cursive Unlooped" panose="02000000000000000000" pitchFamily="2" charset="0"/>
              </a:rPr>
              <a:t>Children rarely disclose abuse therefore we will ask questions to find out more about a concern about unusual behaviour or comments or unexplained injuries</a:t>
            </a:r>
          </a:p>
          <a:p>
            <a:r>
              <a:rPr lang="en-GB" dirty="0">
                <a:latin typeface="Twinkl Cursive Unlooped" panose="02000000000000000000" pitchFamily="2" charset="0"/>
              </a:rPr>
              <a:t>We need to practise ‘respectful uncertainty’ </a:t>
            </a:r>
          </a:p>
        </p:txBody>
      </p:sp>
      <p:pic>
        <p:nvPicPr>
          <p:cNvPr id="4" name="Picture 3">
            <a:extLst>
              <a:ext uri="{FF2B5EF4-FFF2-40B4-BE49-F238E27FC236}">
                <a16:creationId xmlns:a16="http://schemas.microsoft.com/office/drawing/2014/main" id="{D4907BFF-F212-412B-B23D-D15194CCEB7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63897" y="230188"/>
            <a:ext cx="979805" cy="1350010"/>
          </a:xfrm>
          <a:prstGeom prst="rect">
            <a:avLst/>
          </a:prstGeom>
          <a:noFill/>
          <a:ln>
            <a:noFill/>
          </a:ln>
        </p:spPr>
      </p:pic>
    </p:spTree>
    <p:extLst>
      <p:ext uri="{BB962C8B-B14F-4D97-AF65-F5344CB8AC3E}">
        <p14:creationId xmlns:p14="http://schemas.microsoft.com/office/powerpoint/2010/main" val="8788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3BA4-20E8-428F-B5A7-43AF57E20069}"/>
              </a:ext>
            </a:extLst>
          </p:cNvPr>
          <p:cNvSpPr>
            <a:spLocks noGrp="1"/>
          </p:cNvSpPr>
          <p:nvPr>
            <p:ph type="title"/>
          </p:nvPr>
        </p:nvSpPr>
        <p:spPr/>
        <p:txBody>
          <a:bodyPr/>
          <a:lstStyle/>
          <a:p>
            <a:r>
              <a:rPr lang="en-GB" dirty="0">
                <a:latin typeface="Twinkl Cursive Unlooped" panose="02000000000000000000" pitchFamily="2" charset="0"/>
              </a:rPr>
              <a:t>Misconceptions</a:t>
            </a:r>
          </a:p>
        </p:txBody>
      </p:sp>
      <p:sp>
        <p:nvSpPr>
          <p:cNvPr id="3" name="Content Placeholder 2">
            <a:extLst>
              <a:ext uri="{FF2B5EF4-FFF2-40B4-BE49-F238E27FC236}">
                <a16:creationId xmlns:a16="http://schemas.microsoft.com/office/drawing/2014/main" id="{D66D49CE-74BE-4221-BAC8-CDD1C2D8C4C7}"/>
              </a:ext>
            </a:extLst>
          </p:cNvPr>
          <p:cNvSpPr>
            <a:spLocks noGrp="1"/>
          </p:cNvSpPr>
          <p:nvPr>
            <p:ph idx="1"/>
          </p:nvPr>
        </p:nvSpPr>
        <p:spPr/>
        <p:txBody>
          <a:bodyPr/>
          <a:lstStyle/>
          <a:p>
            <a:r>
              <a:rPr lang="en-GB" dirty="0">
                <a:latin typeface="Twinkl Cursive Unlooped" panose="02000000000000000000" pitchFamily="2" charset="0"/>
              </a:rPr>
              <a:t>Social services work to support families to safeguard their children – not to remove children from their families</a:t>
            </a:r>
          </a:p>
          <a:p>
            <a:r>
              <a:rPr lang="en-GB" dirty="0">
                <a:latin typeface="Twinkl Cursive Unlooped" panose="02000000000000000000" pitchFamily="2" charset="0"/>
              </a:rPr>
              <a:t>We do not judge – if you are struggling, ask for our help before the situation escalates</a:t>
            </a:r>
          </a:p>
          <a:p>
            <a:r>
              <a:rPr lang="en-GB" dirty="0">
                <a:latin typeface="Twinkl Cursive Unlooped" panose="02000000000000000000" pitchFamily="2" charset="0"/>
              </a:rPr>
              <a:t>If we question you about your child, it is to gain more information. It is our duty to do this. We are not making accusations and it is not our job to decide on the outcome of a referral – it is our job to refer, providing as much information as we can to safeguard your child</a:t>
            </a:r>
          </a:p>
          <a:p>
            <a:endParaRPr lang="en-GB" dirty="0">
              <a:latin typeface="Twinkl Cursive Unlooped" panose="02000000000000000000" pitchFamily="2" charset="0"/>
            </a:endParaRPr>
          </a:p>
          <a:p>
            <a:endParaRPr lang="en-GB" dirty="0">
              <a:latin typeface="Twinkl Cursive Unlooped" panose="02000000000000000000" pitchFamily="2" charset="0"/>
            </a:endParaRPr>
          </a:p>
        </p:txBody>
      </p:sp>
      <p:pic>
        <p:nvPicPr>
          <p:cNvPr id="4" name="Picture 3">
            <a:extLst>
              <a:ext uri="{FF2B5EF4-FFF2-40B4-BE49-F238E27FC236}">
                <a16:creationId xmlns:a16="http://schemas.microsoft.com/office/drawing/2014/main" id="{5020820E-A245-4D53-A466-3031844AB7B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35347" y="230188"/>
            <a:ext cx="979805" cy="1350010"/>
          </a:xfrm>
          <a:prstGeom prst="rect">
            <a:avLst/>
          </a:prstGeom>
          <a:noFill/>
          <a:ln>
            <a:noFill/>
          </a:ln>
        </p:spPr>
      </p:pic>
    </p:spTree>
    <p:extLst>
      <p:ext uri="{BB962C8B-B14F-4D97-AF65-F5344CB8AC3E}">
        <p14:creationId xmlns:p14="http://schemas.microsoft.com/office/powerpoint/2010/main" val="222143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7CCD9-A845-404E-9817-D8B73CC23FB0}"/>
              </a:ext>
            </a:extLst>
          </p:cNvPr>
          <p:cNvSpPr>
            <a:spLocks noGrp="1"/>
          </p:cNvSpPr>
          <p:nvPr>
            <p:ph type="title"/>
          </p:nvPr>
        </p:nvSpPr>
        <p:spPr/>
        <p:txBody>
          <a:bodyPr/>
          <a:lstStyle/>
          <a:p>
            <a:r>
              <a:rPr lang="en-GB" dirty="0">
                <a:latin typeface="Twinkl Cursive Unlooped" panose="02000000000000000000" pitchFamily="2" charset="0"/>
              </a:rPr>
              <a:t>What we ask of you</a:t>
            </a:r>
          </a:p>
        </p:txBody>
      </p:sp>
      <p:sp>
        <p:nvSpPr>
          <p:cNvPr id="3" name="Content Placeholder 2">
            <a:extLst>
              <a:ext uri="{FF2B5EF4-FFF2-40B4-BE49-F238E27FC236}">
                <a16:creationId xmlns:a16="http://schemas.microsoft.com/office/drawing/2014/main" id="{D5DE113E-D2AA-426F-9E38-8A069285682B}"/>
              </a:ext>
            </a:extLst>
          </p:cNvPr>
          <p:cNvSpPr>
            <a:spLocks noGrp="1"/>
          </p:cNvSpPr>
          <p:nvPr>
            <p:ph idx="1"/>
          </p:nvPr>
        </p:nvSpPr>
        <p:spPr/>
        <p:txBody>
          <a:bodyPr/>
          <a:lstStyle/>
          <a:p>
            <a:r>
              <a:rPr lang="en-GB" dirty="0">
                <a:latin typeface="Twinkl Cursive Unlooped" panose="02000000000000000000" pitchFamily="2" charset="0"/>
              </a:rPr>
              <a:t>Please understand that it is our duty to ask the question. It is your duty to be open and honest.</a:t>
            </a:r>
          </a:p>
        </p:txBody>
      </p:sp>
      <p:pic>
        <p:nvPicPr>
          <p:cNvPr id="4" name="Picture 3">
            <a:extLst>
              <a:ext uri="{FF2B5EF4-FFF2-40B4-BE49-F238E27FC236}">
                <a16:creationId xmlns:a16="http://schemas.microsoft.com/office/drawing/2014/main" id="{3B971867-FE25-427A-8CD7-FC5207C956C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54397" y="340678"/>
            <a:ext cx="979805" cy="1350010"/>
          </a:xfrm>
          <a:prstGeom prst="rect">
            <a:avLst/>
          </a:prstGeom>
          <a:noFill/>
          <a:ln>
            <a:noFill/>
          </a:ln>
        </p:spPr>
      </p:pic>
    </p:spTree>
    <p:extLst>
      <p:ext uri="{BB962C8B-B14F-4D97-AF65-F5344CB8AC3E}">
        <p14:creationId xmlns:p14="http://schemas.microsoft.com/office/powerpoint/2010/main" val="231885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85B02-A4BF-4424-955F-7449F08DFB8C}"/>
              </a:ext>
            </a:extLst>
          </p:cNvPr>
          <p:cNvSpPr>
            <a:spLocks noGrp="1"/>
          </p:cNvSpPr>
          <p:nvPr>
            <p:ph type="title"/>
          </p:nvPr>
        </p:nvSpPr>
        <p:spPr/>
        <p:txBody>
          <a:bodyPr/>
          <a:lstStyle/>
          <a:p>
            <a:r>
              <a:rPr lang="en-GB" dirty="0">
                <a:latin typeface="Twinkl Cursive Unlooped" panose="02000000000000000000" pitchFamily="2" charset="0"/>
              </a:rPr>
              <a:t>Accidental injuries</a:t>
            </a:r>
          </a:p>
        </p:txBody>
      </p:sp>
      <p:sp>
        <p:nvSpPr>
          <p:cNvPr id="3" name="Content Placeholder 2">
            <a:extLst>
              <a:ext uri="{FF2B5EF4-FFF2-40B4-BE49-F238E27FC236}">
                <a16:creationId xmlns:a16="http://schemas.microsoft.com/office/drawing/2014/main" id="{6B03B337-5225-487C-A21B-A8A4518F64A0}"/>
              </a:ext>
            </a:extLst>
          </p:cNvPr>
          <p:cNvSpPr>
            <a:spLocks noGrp="1"/>
          </p:cNvSpPr>
          <p:nvPr>
            <p:ph idx="1"/>
          </p:nvPr>
        </p:nvSpPr>
        <p:spPr/>
        <p:txBody>
          <a:bodyPr/>
          <a:lstStyle/>
          <a:p>
            <a:r>
              <a:rPr lang="en-GB" dirty="0">
                <a:latin typeface="Twinkl Cursive Unlooped" panose="02000000000000000000" pitchFamily="2" charset="0"/>
              </a:rPr>
              <a:t>Please inform your class teacher of any accidental injury your child has sustained, no matter how insignificant you may feel it is</a:t>
            </a:r>
          </a:p>
          <a:p>
            <a:r>
              <a:rPr lang="en-GB" dirty="0">
                <a:latin typeface="Twinkl Cursive Unlooped" panose="02000000000000000000" pitchFamily="2" charset="0"/>
              </a:rPr>
              <a:t>We will always ask questions about any injuries – please expect this and do not be offended – remember it is our duty. We are not accusing you of anything!</a:t>
            </a:r>
          </a:p>
        </p:txBody>
      </p:sp>
    </p:spTree>
    <p:extLst>
      <p:ext uri="{BB962C8B-B14F-4D97-AF65-F5344CB8AC3E}">
        <p14:creationId xmlns:p14="http://schemas.microsoft.com/office/powerpoint/2010/main" val="2931459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FAFFE-9F48-4141-A8FA-60E3CF9DDD36}"/>
              </a:ext>
            </a:extLst>
          </p:cNvPr>
          <p:cNvSpPr>
            <a:spLocks noGrp="1"/>
          </p:cNvSpPr>
          <p:nvPr>
            <p:ph type="title"/>
          </p:nvPr>
        </p:nvSpPr>
        <p:spPr/>
        <p:txBody>
          <a:bodyPr/>
          <a:lstStyle/>
          <a:p>
            <a:r>
              <a:rPr lang="en-GB" dirty="0">
                <a:latin typeface="Twinkl Cursive Unlooped" panose="02000000000000000000" pitchFamily="2" charset="0"/>
              </a:rPr>
              <a:t>Early Help</a:t>
            </a:r>
          </a:p>
        </p:txBody>
      </p:sp>
      <p:sp>
        <p:nvSpPr>
          <p:cNvPr id="3" name="Content Placeholder 2">
            <a:extLst>
              <a:ext uri="{FF2B5EF4-FFF2-40B4-BE49-F238E27FC236}">
                <a16:creationId xmlns:a16="http://schemas.microsoft.com/office/drawing/2014/main" id="{DE876FA9-69A1-40B3-9E1E-67CB85851ADC}"/>
              </a:ext>
            </a:extLst>
          </p:cNvPr>
          <p:cNvSpPr>
            <a:spLocks noGrp="1"/>
          </p:cNvSpPr>
          <p:nvPr>
            <p:ph idx="1"/>
          </p:nvPr>
        </p:nvSpPr>
        <p:spPr/>
        <p:txBody>
          <a:bodyPr/>
          <a:lstStyle/>
          <a:p>
            <a:r>
              <a:rPr lang="en-GB" dirty="0">
                <a:latin typeface="Twinkl Cursive Unlooped" panose="02000000000000000000" pitchFamily="2" charset="0"/>
              </a:rPr>
              <a:t>Any child or family may benefit from Early Help and families can and should ask for Early Help if they are struggling in any way</a:t>
            </a:r>
          </a:p>
          <a:p>
            <a:r>
              <a:rPr lang="en-GB" dirty="0">
                <a:latin typeface="Twinkl Cursive Unlooped" panose="02000000000000000000" pitchFamily="2" charset="0"/>
              </a:rPr>
              <a:t>Early Help means providing support as soon as a problem emerges at any point in a child’s life</a:t>
            </a:r>
          </a:p>
          <a:p>
            <a:r>
              <a:rPr lang="en-GB" dirty="0">
                <a:latin typeface="Twinkl Cursive Unlooped" panose="02000000000000000000" pitchFamily="2" charset="0"/>
              </a:rPr>
              <a:t>It is a strength based assessment of a family or child’s situation and is designed to provide Early Help before a situation escalates</a:t>
            </a:r>
          </a:p>
        </p:txBody>
      </p:sp>
      <p:pic>
        <p:nvPicPr>
          <p:cNvPr id="4" name="Picture 3">
            <a:extLst>
              <a:ext uri="{FF2B5EF4-FFF2-40B4-BE49-F238E27FC236}">
                <a16:creationId xmlns:a16="http://schemas.microsoft.com/office/drawing/2014/main" id="{BF384BC3-2AC4-4D26-B133-1B11F93D74B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63897" y="230188"/>
            <a:ext cx="979805" cy="1350010"/>
          </a:xfrm>
          <a:prstGeom prst="rect">
            <a:avLst/>
          </a:prstGeom>
          <a:noFill/>
          <a:ln>
            <a:noFill/>
          </a:ln>
        </p:spPr>
      </p:pic>
    </p:spTree>
    <p:extLst>
      <p:ext uri="{BB962C8B-B14F-4D97-AF65-F5344CB8AC3E}">
        <p14:creationId xmlns:p14="http://schemas.microsoft.com/office/powerpoint/2010/main" val="2909570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882</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Lucida Handwriting</vt:lpstr>
      <vt:lpstr>Times New Roman</vt:lpstr>
      <vt:lpstr>Twinkl Cursive Unlooped</vt:lpstr>
      <vt:lpstr>Office Theme</vt:lpstr>
      <vt:lpstr>PowerPoint Presentation</vt:lpstr>
      <vt:lpstr>Purpose of meeting</vt:lpstr>
      <vt:lpstr>Our safeguarding policies and government statutory guidance – all available on website</vt:lpstr>
      <vt:lpstr>Our duty to refer</vt:lpstr>
      <vt:lpstr>Professional curiosity and challenge</vt:lpstr>
      <vt:lpstr>Misconceptions</vt:lpstr>
      <vt:lpstr>What we ask of you</vt:lpstr>
      <vt:lpstr>Accidental injuries</vt:lpstr>
      <vt:lpstr>Early Help</vt:lpstr>
      <vt:lpstr>Caritas</vt:lpstr>
      <vt:lpstr>Attendance and Safeguarding</vt:lpstr>
      <vt:lpstr>Children missing from education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Haggett</dc:creator>
  <cp:lastModifiedBy>S Haggett</cp:lastModifiedBy>
  <cp:revision>10</cp:revision>
  <dcterms:created xsi:type="dcterms:W3CDTF">2019-11-12T19:21:27Z</dcterms:created>
  <dcterms:modified xsi:type="dcterms:W3CDTF">2019-11-12T20:45:46Z</dcterms:modified>
</cp:coreProperties>
</file>